
<file path=[Content_Types].xml><?xml version="1.0" encoding="utf-8"?>
<Types xmlns="http://schemas.openxmlformats.org/package/2006/content-types">
  <Default Extension="gif" ContentType="image/gif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32404050" cy="43205400"/>
  <p:notesSz cx="6858000" cy="9144000"/>
  <p:defaultTextStyle>
    <a:defPPr lvl="0">
      <a:defRPr lang="es-ES"/>
    </a:defPPr>
    <a:lvl1pPr marL="0" lv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lvl="1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lvl="2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lvl="3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lvl="4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lvl="5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lvl="6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lvl="7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lvl="8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78CFF1-1AAA-463B-B2EA-AD0ACD9C3200}" v="8" dt="2022-08-12T15:24:31.072"/>
  </p1510:revLst>
</p1510:revInfo>
</file>

<file path=ppt/tableStyles.xml><?xml version="1.0" encoding="utf-8"?>
<a:tblStyleLst xmlns:a="http://schemas.openxmlformats.org/drawingml/2006/main" def="{90651C3A-4460-11DB-9652-00E08161165F}"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25" d="100"/>
          <a:sy n="25" d="100"/>
        </p:scale>
        <p:origin x="1277" y="-1622"/>
      </p:cViewPr>
      <p:guideLst>
        <p:guide orient="horz" pos="13608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ter Capeletti (prof.)" userId="c9c0ffbb-04e7-422c-8760-2034a7d85817" providerId="ADAL" clId="{9078CFF1-1AAA-463B-B2EA-AD0ACD9C3200}"/>
    <pc:docChg chg="undo custSel modSld">
      <pc:chgData name="Walter Capeletti (prof.)" userId="c9c0ffbb-04e7-422c-8760-2034a7d85817" providerId="ADAL" clId="{9078CFF1-1AAA-463B-B2EA-AD0ACD9C3200}" dt="2022-08-12T15:25:07.998" v="40" actId="122"/>
      <pc:docMkLst>
        <pc:docMk/>
      </pc:docMkLst>
      <pc:sldChg chg="addSp delSp modSp mod">
        <pc:chgData name="Walter Capeletti (prof.)" userId="c9c0ffbb-04e7-422c-8760-2034a7d85817" providerId="ADAL" clId="{9078CFF1-1AAA-463B-B2EA-AD0ACD9C3200}" dt="2022-08-12T15:25:07.998" v="40" actId="122"/>
        <pc:sldMkLst>
          <pc:docMk/>
          <pc:sldMk cId="1367499271" sldId="256"/>
        </pc:sldMkLst>
        <pc:graphicFrameChg chg="mod modGraphic">
          <ac:chgData name="Walter Capeletti (prof.)" userId="c9c0ffbb-04e7-422c-8760-2034a7d85817" providerId="ADAL" clId="{9078CFF1-1AAA-463B-B2EA-AD0ACD9C3200}" dt="2022-08-12T15:25:07.998" v="40" actId="122"/>
          <ac:graphicFrameMkLst>
            <pc:docMk/>
            <pc:sldMk cId="1367499271" sldId="256"/>
            <ac:graphicFrameMk id="4" creationId="{00000000-0000-0000-0000-000000000000}"/>
          </ac:graphicFrameMkLst>
        </pc:graphicFrameChg>
        <pc:picChg chg="add mod">
          <ac:chgData name="Walter Capeletti (prof.)" userId="c9c0ffbb-04e7-422c-8760-2034a7d85817" providerId="ADAL" clId="{9078CFF1-1AAA-463B-B2EA-AD0ACD9C3200}" dt="2022-08-12T15:22:21.586" v="25" actId="1076"/>
          <ac:picMkLst>
            <pc:docMk/>
            <pc:sldMk cId="1367499271" sldId="256"/>
            <ac:picMk id="3" creationId="{B3EF910E-B61C-DBAE-A0CF-10D17E55C390}"/>
          </ac:picMkLst>
        </pc:picChg>
        <pc:picChg chg="del">
          <ac:chgData name="Walter Capeletti (prof.)" userId="c9c0ffbb-04e7-422c-8760-2034a7d85817" providerId="ADAL" clId="{9078CFF1-1AAA-463B-B2EA-AD0ACD9C3200}" dt="2022-08-12T13:55:52.139" v="0" actId="478"/>
          <ac:picMkLst>
            <pc:docMk/>
            <pc:sldMk cId="1367499271" sldId="256"/>
            <ac:picMk id="5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430304" y="13421687"/>
            <a:ext cx="27543443" cy="926115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860608" y="24483060"/>
            <a:ext cx="22682835" cy="110413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23492936" y="1730229"/>
            <a:ext cx="7290911" cy="3686460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620203" y="1730229"/>
            <a:ext cx="21332666" cy="3686460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59696" y="27763473"/>
            <a:ext cx="27543443" cy="8581073"/>
          </a:xfrm>
        </p:spPr>
        <p:txBody>
          <a:bodyPr anchor="t"/>
          <a:lstStyle>
            <a:lvl1pPr algn="l">
              <a:defRPr sz="189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59696" y="18312301"/>
            <a:ext cx="27543443" cy="9451178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620202" y="10081269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472059" y="10081269"/>
            <a:ext cx="14311789" cy="28513567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5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20206" y="9671212"/>
            <a:ext cx="14317416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620206" y="13701713"/>
            <a:ext cx="14317416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16460813" y="9671212"/>
            <a:ext cx="14323040" cy="4030501"/>
          </a:xfrm>
        </p:spPr>
        <p:txBody>
          <a:bodyPr anchor="b"/>
          <a:lstStyle>
            <a:lvl1pPr marL="0" indent="0">
              <a:buNone/>
              <a:defRPr sz="11300" b="1"/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16460813" y="13701713"/>
            <a:ext cx="14323040" cy="24893114"/>
          </a:xfrm>
        </p:spPr>
        <p:txBody>
          <a:bodyPr/>
          <a:lstStyle>
            <a:lvl1pPr>
              <a:defRPr sz="11300"/>
            </a:lvl1pPr>
            <a:lvl2pPr>
              <a:defRPr sz="95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12/08/2022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12/08/2022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12/08/2022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20208" y="1720215"/>
            <a:ext cx="10660709" cy="732091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669085" y="1720224"/>
            <a:ext cx="18114768" cy="36874612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20208" y="9041139"/>
            <a:ext cx="10660709" cy="29553697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51421" y="30243787"/>
            <a:ext cx="19442430" cy="3570449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351421" y="3860482"/>
            <a:ext cx="19442430" cy="25923240"/>
          </a:xfrm>
        </p:spPr>
        <p:txBody>
          <a:bodyPr/>
          <a:lstStyle>
            <a:lvl1pPr marL="0" indent="0">
              <a:buNone/>
              <a:defRPr sz="15100"/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51421" y="33814236"/>
            <a:ext cx="19442430" cy="5070631"/>
          </a:xfrm>
        </p:spPr>
        <p:txBody>
          <a:bodyPr/>
          <a:lstStyle>
            <a:lvl1pPr marL="0" indent="0">
              <a:buNone/>
              <a:defRPr sz="6600"/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12/08/2022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1620203" y="1730219"/>
            <a:ext cx="29163645" cy="7200900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20203" y="10081269"/>
            <a:ext cx="29163645" cy="28513567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1620202" y="40045014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12/08/2022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11071384" y="40045014"/>
            <a:ext cx="102612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23222903" y="40045014"/>
            <a:ext cx="7560945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5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20203" indent="-1620203" algn="l" defTabSz="4320540" rtl="0" eaLnBrk="1" latinLnBrk="0" hangingPunct="1">
        <a:spcBef>
          <a:spcPct val="20000"/>
        </a:spcBef>
        <a:buFont typeface="Arial" pitchFamily="34" charset="0"/>
        <a:buChar char="•"/>
        <a:defRPr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10439" indent="-1350169" algn="l" defTabSz="4320540" rtl="0" eaLnBrk="1" latinLnBrk="0" hangingPunct="1">
        <a:spcBef>
          <a:spcPct val="20000"/>
        </a:spcBef>
        <a:buFont typeface="Arial" pitchFamily="34" charset="0"/>
        <a:buChar char="–"/>
        <a:defRPr sz="132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67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113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945" indent="-1080135" algn="l" defTabSz="4320540" rtl="0" eaLnBrk="1" latinLnBrk="0" hangingPunct="1">
        <a:spcBef>
          <a:spcPct val="20000"/>
        </a:spcBef>
        <a:buFont typeface="Arial" pitchFamily="34" charset="0"/>
        <a:buChar char="–"/>
        <a:defRPr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21215" indent="-1080135" algn="l" defTabSz="4320540" rtl="0" eaLnBrk="1" latinLnBrk="0" hangingPunct="1">
        <a:spcBef>
          <a:spcPct val="20000"/>
        </a:spcBef>
        <a:buFont typeface="Arial" pitchFamily="34" charset="0"/>
        <a:buChar char="»"/>
        <a:defRPr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48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75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202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2295" indent="-1080135" algn="l" defTabSz="4320540" rtl="0" eaLnBrk="1" latinLnBrk="0" hangingPunct="1">
        <a:spcBef>
          <a:spcPct val="20000"/>
        </a:spcBef>
        <a:buFont typeface="Arial" pitchFamily="34" charset="0"/>
        <a:buChar char="•"/>
        <a:defRPr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png"/><Relationship Id="rId7" Type="http://schemas.openxmlformats.org/officeDocument/2006/relationships/image" Target="../media/image6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1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018306"/>
              </p:ext>
            </p:extLst>
          </p:nvPr>
        </p:nvGraphicFramePr>
        <p:xfrm>
          <a:off x="288257" y="18327850"/>
          <a:ext cx="15660000" cy="10187618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56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024136">
                <a:tc>
                  <a:txBody>
                    <a:bodyPr/>
                    <a:lstStyle/>
                    <a:p>
                      <a:pPr algn="ctr"/>
                      <a:endParaRPr lang="es-ES" sz="3600" b="1" spc="2000" baseline="0" dirty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" sz="3600" b="1" spc="2000" baseline="0" dirty="0">
                          <a:solidFill>
                            <a:schemeClr val="bg1"/>
                          </a:solidFill>
                        </a:rPr>
                        <a:t>SECyT2017!</a:t>
                      </a:r>
                    </a:p>
                  </a:txBody>
                  <a:tcPr marL="324041" marR="324041" marT="288036" marB="288036" anchor="ctr"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63482">
                <a:tc>
                  <a:txBody>
                    <a:bodyPr/>
                    <a:lstStyle/>
                    <a:p>
                      <a:pPr algn="ctr"/>
                      <a:r>
                        <a:rPr lang="es-ES" sz="3600" b="1" spc="900" baseline="0" dirty="0">
                          <a:solidFill>
                            <a:schemeClr val="bg1"/>
                          </a:solidFill>
                        </a:rPr>
                        <a:t>Figura 1. Conceptos Básicos de Teoría del Color</a:t>
                      </a:r>
                    </a:p>
                  </a:txBody>
                  <a:tcPr marL="324041" marR="324041" marT="288036" marB="288036" anchor="ctr"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0ED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228959"/>
              </p:ext>
            </p:extLst>
          </p:nvPr>
        </p:nvGraphicFramePr>
        <p:xfrm>
          <a:off x="9111" y="0"/>
          <a:ext cx="32394940" cy="12623388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12380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3145">
                  <a:extLst>
                    <a:ext uri="{9D8B030D-6E8A-4147-A177-3AD203B41FA5}">
                      <a16:colId xmlns:a16="http://schemas.microsoft.com/office/drawing/2014/main" val="3196953461"/>
                    </a:ext>
                  </a:extLst>
                </a:gridCol>
                <a:gridCol w="49312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312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3126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76764">
                <a:tc>
                  <a:txBody>
                    <a:bodyPr/>
                    <a:lstStyle/>
                    <a:p>
                      <a:pPr algn="r"/>
                      <a:endParaRPr lang="es-AR" sz="3600" b="0" dirty="0"/>
                    </a:p>
                  </a:txBody>
                  <a:tcPr marL="324041" marR="324041" marT="288036" marB="288036"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3205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3600" b="0" dirty="0"/>
                        <a:t>Citar eje temáticos de los programas de I+D </a:t>
                      </a:r>
                    </a:p>
                  </a:txBody>
                  <a:tcPr marL="324041" marR="324041" marT="288036" marB="28803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3600" b="0" dirty="0"/>
                        <a:t>Citar el Programa de I+D en que se encuadra el trabajo</a:t>
                      </a:r>
                    </a:p>
                  </a:txBody>
                  <a:tcPr marL="324041" marR="324041" marT="288036" marB="28803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3600" b="0" dirty="0"/>
                        <a:t>Alumno</a:t>
                      </a:r>
                    </a:p>
                    <a:p>
                      <a:pPr algn="ctr"/>
                      <a:r>
                        <a:rPr lang="es-ES" sz="3600" b="0" dirty="0"/>
                        <a:t>Graduado</a:t>
                      </a:r>
                    </a:p>
                    <a:p>
                      <a:pPr algn="ctr"/>
                      <a:r>
                        <a:rPr lang="es-ES" sz="3600" b="0" dirty="0"/>
                        <a:t>Doctorando</a:t>
                      </a:r>
                    </a:p>
                  </a:txBody>
                  <a:tcPr marL="324041" marR="324041" marT="288036" marB="28803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AR" sz="3600" b="0" dirty="0"/>
                        <a:t>Citar la Regional de origen del Joven Investigador</a:t>
                      </a:r>
                    </a:p>
                  </a:txBody>
                  <a:tcPr marL="324041" marR="324041" marT="288036" marB="288036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algn="ctr"/>
                      <a:endParaRPr lang="es-ES" sz="100" b="1" dirty="0"/>
                    </a:p>
                  </a:txBody>
                  <a:tcPr marL="324041" marR="324041" marT="288036" marB="2880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8379">
                <a:tc gridSpan="5">
                  <a:txBody>
                    <a:bodyPr/>
                    <a:lstStyle/>
                    <a:p>
                      <a:pPr marL="0" marR="0" indent="0" algn="ctr" defTabSz="43205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5400" b="1" dirty="0">
                          <a:solidFill>
                            <a:schemeClr val="tx1"/>
                          </a:solidFill>
                        </a:rPr>
                        <a:t>Título que describe con precisión el objeto de estudio del trabajo completo presentado</a:t>
                      </a:r>
                    </a:p>
                  </a:txBody>
                  <a:tcPr marL="324041" marR="324041" marT="288036" marB="2880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 gridSpan="5">
                  <a:txBody>
                    <a:bodyPr/>
                    <a:lstStyle/>
                    <a:p>
                      <a:pPr algn="ctr"/>
                      <a:endParaRPr lang="es-AR" sz="100" dirty="0"/>
                    </a:p>
                  </a:txBody>
                  <a:tcPr marL="324041" marR="324041" marT="288036" marB="2880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69197">
                <a:tc gridSpan="5">
                  <a:txBody>
                    <a:bodyPr/>
                    <a:lstStyle/>
                    <a:p>
                      <a:pPr algn="l"/>
                      <a:r>
                        <a:rPr lang="es-ES" sz="4000" dirty="0"/>
                        <a:t>Nombre1 APELLIDO1,  CORREO1</a:t>
                      </a:r>
                    </a:p>
                    <a:p>
                      <a:pPr algn="l"/>
                      <a:r>
                        <a:rPr lang="es-ES" sz="4000" dirty="0"/>
                        <a:t>Nombre2 APELLIDO2, CORREO2</a:t>
                      </a:r>
                    </a:p>
                    <a:p>
                      <a:pPr algn="l"/>
                      <a:r>
                        <a:rPr lang="es-ES" sz="4000" dirty="0"/>
                        <a:t>Nombre3 APELLIDO3, CORREO3</a:t>
                      </a:r>
                    </a:p>
                  </a:txBody>
                  <a:tcPr marL="324041" marR="324041" marT="288036" marB="288036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16453">
                <a:tc gridSpan="5">
                  <a:txBody>
                    <a:bodyPr/>
                    <a:lstStyle/>
                    <a:p>
                      <a:pPr algn="ctr"/>
                      <a:endParaRPr lang="es-AR" sz="100" dirty="0"/>
                    </a:p>
                  </a:txBody>
                  <a:tcPr marL="324041" marR="324041" marT="288036" marB="2880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3976">
                <a:tc gridSpan="5">
                  <a:txBody>
                    <a:bodyPr/>
                    <a:lstStyle/>
                    <a:p>
                      <a:pPr algn="ctr"/>
                      <a:r>
                        <a:rPr lang="es-ES" sz="3600" dirty="0"/>
                        <a:t>Proyecto: “Título del Proyecto” (años</a:t>
                      </a:r>
                      <a:r>
                        <a:rPr lang="es-ES" sz="3600" baseline="0" dirty="0"/>
                        <a:t> de inicio – finalización / prórroga)</a:t>
                      </a:r>
                      <a:endParaRPr lang="es-ES" sz="3600" dirty="0"/>
                    </a:p>
                    <a:p>
                      <a:pPr algn="ctr"/>
                      <a:r>
                        <a:rPr lang="es-ES" sz="3600" dirty="0"/>
                        <a:t>Directores: Dr. Albert Einstein y Dra. Marie </a:t>
                      </a:r>
                      <a:r>
                        <a:rPr lang="es-ES" sz="3600" dirty="0" err="1"/>
                        <a:t>Curie</a:t>
                      </a:r>
                      <a:endParaRPr lang="es-ES" sz="3600" dirty="0"/>
                    </a:p>
                    <a:p>
                      <a:pPr marL="0" marR="0" indent="0" algn="ctr" defTabSz="43205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3600" dirty="0"/>
                        <a:t>Instituto Tal (Dirección, Ciudad), Facultad Regional XX, UTN</a:t>
                      </a:r>
                    </a:p>
                  </a:txBody>
                  <a:tcPr marL="324041" marR="324041" marT="288036" marB="288036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0ED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419512"/>
              </p:ext>
            </p:extLst>
          </p:nvPr>
        </p:nvGraphicFramePr>
        <p:xfrm>
          <a:off x="288257" y="12817724"/>
          <a:ext cx="15623684" cy="5282819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56236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882453">
                <a:tc>
                  <a:txBody>
                    <a:bodyPr/>
                    <a:lstStyle/>
                    <a:p>
                      <a:pPr marL="0" algn="ctr" defTabSz="4320540" rtl="0" eaLnBrk="1" latinLnBrk="0" hangingPunct="1"/>
                      <a:r>
                        <a:rPr lang="es-ES" sz="3600" b="1" kern="1200" spc="20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CONSIDERACIONES GENERALES</a:t>
                      </a:r>
                    </a:p>
                  </a:txBody>
                  <a:tcPr marL="324041" marR="324041" marT="288036" marB="288036" anchor="ctr">
                    <a:lnL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15848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200" dirty="0"/>
                        <a:t>Los autores podrán utilizar el formato que deseen para la realización del poster, siempre debiendo incluir al menos la información que se detalla en el encabezado de este ejemplo:</a:t>
                      </a:r>
                    </a:p>
                    <a:p>
                      <a:pPr marL="457200" indent="-4572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3200" dirty="0"/>
                        <a:t>Título, Autores</a:t>
                      </a:r>
                      <a:r>
                        <a:rPr lang="es-ES" sz="3200" baseline="0" dirty="0"/>
                        <a:t>,</a:t>
                      </a:r>
                      <a:r>
                        <a:rPr lang="es-ES" sz="3200" dirty="0"/>
                        <a:t> Afiliaciones</a:t>
                      </a:r>
                    </a:p>
                    <a:p>
                      <a:pPr marL="457200" indent="-4572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3200" dirty="0"/>
                        <a:t>Proyecto</a:t>
                      </a:r>
                      <a:r>
                        <a:rPr lang="es-ES" sz="3200" baseline="0" dirty="0"/>
                        <a:t>, Directores</a:t>
                      </a:r>
                    </a:p>
                    <a:p>
                      <a:pPr marL="457200" indent="-45720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s-ES" sz="3200" baseline="0" dirty="0"/>
                        <a:t>Programa de I+D, Categoría (Alumno / Graduado / Doctorando), Regional</a:t>
                      </a:r>
                      <a:endParaRPr lang="es-ES" sz="3200" dirty="0"/>
                    </a:p>
                  </a:txBody>
                  <a:tcPr marL="324041" marR="324041" marT="288036" marB="288036" anchor="ctr">
                    <a:lnL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1438642"/>
              </p:ext>
            </p:extLst>
          </p:nvPr>
        </p:nvGraphicFramePr>
        <p:xfrm>
          <a:off x="16245809" y="12750092"/>
          <a:ext cx="15832912" cy="15765376"/>
        </p:xfrm>
        <a:graphic>
          <a:graphicData uri="http://schemas.openxmlformats.org/drawingml/2006/table">
            <a:tbl>
              <a:tblPr bandRow="1">
                <a:effectLst>
                  <a:outerShdw blurRad="50800" dist="38100" dir="2700000" algn="tl" rotWithShape="0">
                    <a:srgbClr val="00B0F0">
                      <a:alpha val="40000"/>
                    </a:srgbClr>
                  </a:outerShdw>
                </a:effectLst>
                <a:tableStyleId>{5940675A-B579-460E-94D1-54222C63F5DA}</a:tableStyleId>
              </a:tblPr>
              <a:tblGrid>
                <a:gridCol w="7916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164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25894">
                <a:tc gridSpan="2">
                  <a:txBody>
                    <a:bodyPr/>
                    <a:lstStyle/>
                    <a:p>
                      <a:pPr marL="0" algn="ctr" defTabSz="4320540" rtl="0" eaLnBrk="1" latinLnBrk="0" hangingPunct="1"/>
                      <a:r>
                        <a:rPr lang="es-ES" sz="3600" b="1" kern="1200" spc="20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TAMAÑOS Y TIPOS DE LETRA</a:t>
                      </a:r>
                    </a:p>
                  </a:txBody>
                  <a:tcPr marL="324041" marR="324041" marT="288036" marB="288036" anchor="ctr"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69804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32272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200" dirty="0"/>
                        <a:t>Este texto tiene mayúsculas y minúsculas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AR" sz="2000" dirty="0"/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200" dirty="0"/>
                        <a:t>ESTE TEXTO TIENE SÓLO MAYÚSCULAS</a:t>
                      </a:r>
                      <a:endParaRPr lang="en-US" sz="3200" dirty="0"/>
                    </a:p>
                  </a:txBody>
                  <a:tcPr marL="324041" marR="324041" marT="288036" marB="288036" anchor="ctr"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42372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7200" dirty="0"/>
                        <a:t>Un </a:t>
                      </a:r>
                      <a:r>
                        <a:rPr lang="en-US" sz="7200" dirty="0" err="1"/>
                        <a:t>tamaño</a:t>
                      </a:r>
                      <a:r>
                        <a:rPr lang="en-US" sz="7200" baseline="0" dirty="0"/>
                        <a:t> </a:t>
                      </a:r>
                      <a:r>
                        <a:rPr lang="en-US" sz="7200" baseline="0" dirty="0" err="1"/>
                        <a:t>muy</a:t>
                      </a:r>
                      <a:r>
                        <a:rPr lang="en-US" sz="7200" baseline="0" dirty="0"/>
                        <a:t> </a:t>
                      </a:r>
                      <a:r>
                        <a:rPr lang="en-US" sz="7200" baseline="0" dirty="0" err="1"/>
                        <a:t>grande</a:t>
                      </a:r>
                      <a:r>
                        <a:rPr lang="en-US" sz="7200" baseline="0" dirty="0"/>
                        <a:t> (72 </a:t>
                      </a:r>
                      <a:r>
                        <a:rPr lang="en-US" sz="7200" baseline="0" dirty="0" err="1"/>
                        <a:t>puntos</a:t>
                      </a:r>
                      <a:r>
                        <a:rPr lang="en-US" sz="7200" baseline="0" dirty="0"/>
                        <a:t>)</a:t>
                      </a:r>
                      <a:endParaRPr lang="es-AR" sz="7200" dirty="0"/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3200" dirty="0"/>
                    </a:p>
                    <a:p>
                      <a:pPr marL="0" marR="0" indent="0" algn="ctr" defTabSz="432054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AR" sz="4800" dirty="0"/>
                        <a:t>Éste es de tamaño intermedio (48 puntos)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AR" sz="3200" dirty="0"/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600" dirty="0"/>
                        <a:t>Éste se lee desde lejos (36 puntos)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AR" sz="3600" dirty="0"/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dirty="0"/>
                        <a:t>Este no se lee muy bien, cuesta leerlo desde lejos (24 puntos)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s-AR" sz="1800" dirty="0"/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200" dirty="0"/>
                        <a:t>Y éste prácticamente no se ve (ni se lee) (12 puntos)</a:t>
                      </a:r>
                      <a:endParaRPr lang="en-US" sz="1200" dirty="0"/>
                    </a:p>
                  </a:txBody>
                  <a:tcPr marL="324041" marR="324041" marT="288036" marB="288036" anchor="ctr"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720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Arial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/>
                        <a:t>Calibri</a:t>
                      </a:r>
                    </a:p>
                    <a:p>
                      <a:pPr marL="0" marR="0" indent="0" algn="ctr" defTabSz="432054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latin typeface="Comic Sans MS" panose="030F0702030302020204" pitchFamily="66" charset="0"/>
                        </a:rPr>
                        <a:t>Comic Sans MS</a:t>
                      </a:r>
                    </a:p>
                    <a:p>
                      <a:pPr marL="0" marR="0" indent="0" algn="ctr" defTabSz="432054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Courier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Garamond" panose="02020404030301010803" pitchFamily="18" charset="0"/>
                        </a:rPr>
                        <a:t>Garamond</a:t>
                      </a:r>
                    </a:p>
                  </a:txBody>
                  <a:tcPr marL="324041" marR="324041" marT="288036" marB="288036" anchor="ctr"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Georgia" panose="02040502050405020303" pitchFamily="18" charset="0"/>
                        </a:rPr>
                        <a:t>Georgia</a:t>
                      </a:r>
                      <a:endParaRPr lang="en-US" sz="3200" dirty="0">
                        <a:latin typeface="Impact" panose="020B0806030902050204" pitchFamily="34" charset="0"/>
                      </a:endParaRPr>
                    </a:p>
                    <a:p>
                      <a:pPr marL="0" marR="0" indent="0" algn="ctr" defTabSz="432054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latin typeface="Lucida Bright" panose="02040602050505020304" pitchFamily="18" charset="0"/>
                        </a:rPr>
                        <a:t>Lucida Bright</a:t>
                      </a:r>
                    </a:p>
                    <a:p>
                      <a:pPr marL="0" marR="0" indent="0" algn="ctr" defTabSz="432054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latin typeface="Tahoma" panose="020B0604030504040204" pitchFamily="34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a:t>Tahoma</a:t>
                      </a:r>
                    </a:p>
                    <a:p>
                      <a:pPr marL="0" marR="0" indent="0" algn="ctr" defTabSz="432054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Times New Roman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2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Verdana</a:t>
                      </a:r>
                    </a:p>
                  </a:txBody>
                  <a:tcPr marL="324041" marR="324041" marT="288036" marB="288036" anchor="ctr"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3039345"/>
              </p:ext>
            </p:extLst>
          </p:nvPr>
        </p:nvGraphicFramePr>
        <p:xfrm>
          <a:off x="288257" y="28822017"/>
          <a:ext cx="21780000" cy="559810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7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pPr marL="0" algn="ctr" defTabSz="4320540" rtl="0" eaLnBrk="1" latinLnBrk="0" hangingPunct="1"/>
                      <a:r>
                        <a:rPr lang="es-ES" sz="3600" b="1" kern="1200" spc="20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CONTENIDO</a:t>
                      </a:r>
                    </a:p>
                  </a:txBody>
                  <a:tcPr marL="324041" marR="324041" marT="288036" marB="288036" anchor="ctr">
                    <a:lnL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000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200" dirty="0"/>
                        <a:t>Han de predominar las figuras y las tablas,</a:t>
                      </a:r>
                      <a:r>
                        <a:rPr lang="es-AR" sz="3200" baseline="0" dirty="0"/>
                        <a:t> sugiriéndose a veces que las mismas ocupen hasta el 50 % del espacio disponible.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200" dirty="0"/>
                        <a:t>Los diversos apartados deben separarse mediante espacios en blanco.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200" dirty="0"/>
                        <a:t>Toda aquella información que no sea importante o relevante no debe incluirse en el póster.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200" dirty="0"/>
                        <a:t>Hay que cuidar especialmente la redacción así como la ortografía (cualquier </a:t>
                      </a:r>
                      <a:r>
                        <a:rPr lang="es-AR" sz="3200" dirty="0" err="1"/>
                        <a:t>herror</a:t>
                      </a:r>
                      <a:r>
                        <a:rPr lang="es-AR" sz="3200" dirty="0"/>
                        <a:t> se magnifica!!).</a:t>
                      </a:r>
                    </a:p>
                    <a:p>
                      <a:pPr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200" dirty="0"/>
                        <a:t>Toda la información incluida en el póster debe</a:t>
                      </a:r>
                      <a:r>
                        <a:rPr lang="es-AR" sz="3200" baseline="0" dirty="0"/>
                        <a:t> ser </a:t>
                      </a:r>
                      <a:r>
                        <a:rPr lang="es-AR" sz="3200" dirty="0"/>
                        <a:t>consistente.</a:t>
                      </a:r>
                      <a:endParaRPr lang="es-ES" sz="3200" dirty="0"/>
                    </a:p>
                  </a:txBody>
                  <a:tcPr marL="324041" marR="324041" marT="288036" marB="288036" anchor="ctr">
                    <a:lnL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2" name="Picture 2" descr="C:\Users\Ezequiel\Desktop\km0t8ff1rojovsd89dsj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37929" y="22466504"/>
            <a:ext cx="6300000" cy="45367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Ezequiel\Desktop\zrt3xmbv78wddm9ucstm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1945" y="18632539"/>
            <a:ext cx="6300000" cy="3546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Ezequiel\Desktop\eveyyiqrlhnaxwzu9fh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345" y="22778536"/>
            <a:ext cx="6300000" cy="3912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Ezequiel\Desktop\sxycc7i8ltagaxq0kgka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345" y="18650372"/>
            <a:ext cx="6300000" cy="3621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Ezequiel\Desktop\113114164.gi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66721" y="28804924"/>
            <a:ext cx="9612000" cy="128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19" name="18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3308632"/>
              </p:ext>
            </p:extLst>
          </p:nvPr>
        </p:nvGraphicFramePr>
        <p:xfrm>
          <a:off x="13465721" y="34852492"/>
          <a:ext cx="8639920" cy="7868232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8639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pPr marL="0" algn="ctr" defTabSz="4320540" rtl="0" eaLnBrk="1" latinLnBrk="0" hangingPunct="1"/>
                      <a:r>
                        <a:rPr lang="es-ES" sz="3600" b="1" kern="1200" spc="2000" baseline="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MUCHO TEXTO!!!</a:t>
                      </a:r>
                    </a:p>
                  </a:txBody>
                  <a:tcPr marL="324041" marR="324041" marT="288036" marB="288036" anchor="ctr"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00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3200" dirty="0"/>
                        <a:t>Poner demasiado  texto, dificultará la lectura del mismo, y provocará la pérdida de interés</a:t>
                      </a:r>
                      <a:r>
                        <a:rPr lang="es-AR" sz="3200" baseline="0" dirty="0"/>
                        <a:t> por parte del lector</a:t>
                      </a:r>
                      <a:r>
                        <a:rPr lang="es-AR" sz="3200" dirty="0"/>
                        <a:t>:</a:t>
                      </a:r>
                      <a:r>
                        <a:rPr lang="es-AR" sz="3200" baseline="0" dirty="0"/>
                        <a:t>  </a:t>
                      </a:r>
                      <a:r>
                        <a:rPr lang="es-AR" sz="3200" baseline="0" dirty="0" err="1"/>
                        <a:t>Lorem</a:t>
                      </a:r>
                      <a:r>
                        <a:rPr lang="es-AR" sz="3200" baseline="0" dirty="0"/>
                        <a:t> </a:t>
                      </a:r>
                      <a:r>
                        <a:rPr lang="es-AR" sz="3200" baseline="0" dirty="0" err="1"/>
                        <a:t>ipsum</a:t>
                      </a:r>
                      <a:r>
                        <a:rPr lang="es-AR" sz="3200" baseline="0" dirty="0"/>
                        <a:t> dolor </a:t>
                      </a:r>
                      <a:r>
                        <a:rPr lang="es-AR" sz="3200" baseline="0" dirty="0" err="1"/>
                        <a:t>sit</a:t>
                      </a:r>
                      <a:r>
                        <a:rPr lang="es-AR" sz="3200" baseline="0" dirty="0"/>
                        <a:t> </a:t>
                      </a:r>
                      <a:r>
                        <a:rPr lang="es-AR" sz="3200" baseline="0" dirty="0" err="1"/>
                        <a:t>amet</a:t>
                      </a:r>
                      <a:r>
                        <a:rPr lang="es-AR" sz="3200" baseline="0" dirty="0"/>
                        <a:t>, </a:t>
                      </a:r>
                      <a:r>
                        <a:rPr lang="es-AR" sz="3200" baseline="0" dirty="0" err="1"/>
                        <a:t>consectetur</a:t>
                      </a:r>
                      <a:r>
                        <a:rPr lang="es-AR" sz="3200" baseline="0" dirty="0"/>
                        <a:t> </a:t>
                      </a:r>
                      <a:r>
                        <a:rPr lang="es-AR" sz="3200" baseline="0" dirty="0" err="1"/>
                        <a:t>adipiscing</a:t>
                      </a:r>
                      <a:r>
                        <a:rPr lang="es-AR" sz="3200" baseline="0" dirty="0"/>
                        <a:t> </a:t>
                      </a:r>
                      <a:r>
                        <a:rPr lang="es-AR" sz="3200" baseline="0" dirty="0" err="1"/>
                        <a:t>elit</a:t>
                      </a:r>
                      <a:r>
                        <a:rPr lang="es-AR" sz="3200" baseline="0" dirty="0"/>
                        <a:t>. </a:t>
                      </a:r>
                      <a:r>
                        <a:rPr lang="es-AR" sz="3200" baseline="0" dirty="0" err="1"/>
                        <a:t>Cras</a:t>
                      </a:r>
                      <a:r>
                        <a:rPr lang="es-AR" sz="3200" baseline="0" dirty="0"/>
                        <a:t> </a:t>
                      </a:r>
                      <a:r>
                        <a:rPr lang="es-AR" sz="3200" baseline="0" dirty="0" err="1"/>
                        <a:t>scelerisque</a:t>
                      </a:r>
                      <a:r>
                        <a:rPr lang="es-AR" sz="3200" baseline="0" dirty="0"/>
                        <a:t> ornare </a:t>
                      </a:r>
                      <a:r>
                        <a:rPr lang="es-AR" sz="3200" baseline="0" dirty="0" err="1"/>
                        <a:t>massa</a:t>
                      </a:r>
                      <a:r>
                        <a:rPr lang="es-AR" sz="3200" baseline="0" dirty="0"/>
                        <a:t>, </a:t>
                      </a:r>
                      <a:r>
                        <a:rPr lang="es-AR" sz="3200" baseline="0" dirty="0" err="1"/>
                        <a:t>eget</a:t>
                      </a:r>
                      <a:r>
                        <a:rPr lang="es-AR" sz="3200" baseline="0" dirty="0"/>
                        <a:t> </a:t>
                      </a:r>
                      <a:r>
                        <a:rPr lang="es-AR" sz="3200" baseline="0" dirty="0" err="1"/>
                        <a:t>hendrerit</a:t>
                      </a:r>
                      <a:r>
                        <a:rPr lang="es-AR" sz="3200" baseline="0" dirty="0"/>
                        <a:t> tortor </a:t>
                      </a:r>
                      <a:r>
                        <a:rPr lang="es-AR" sz="3200" baseline="0" dirty="0" err="1"/>
                        <a:t>fringilla</a:t>
                      </a:r>
                      <a:r>
                        <a:rPr lang="es-AR" sz="3200" baseline="0" dirty="0"/>
                        <a:t> </a:t>
                      </a:r>
                      <a:r>
                        <a:rPr lang="es-AR" sz="3200" baseline="0" dirty="0" err="1"/>
                        <a:t>eu</a:t>
                      </a:r>
                      <a:r>
                        <a:rPr lang="es-AR" sz="3200" baseline="0" dirty="0"/>
                        <a:t>. </a:t>
                      </a:r>
                      <a:r>
                        <a:rPr lang="es-AR" sz="3200" baseline="0" dirty="0" err="1"/>
                        <a:t>Vivamus</a:t>
                      </a:r>
                      <a:r>
                        <a:rPr lang="es-AR" sz="3200" baseline="0" dirty="0"/>
                        <a:t> </a:t>
                      </a:r>
                      <a:r>
                        <a:rPr lang="es-AR" sz="3200" baseline="0" dirty="0" err="1"/>
                        <a:t>dictum</a:t>
                      </a:r>
                      <a:r>
                        <a:rPr lang="es-AR" sz="3200" baseline="0" dirty="0"/>
                        <a:t>, </a:t>
                      </a:r>
                      <a:r>
                        <a:rPr lang="es-AR" sz="3200" baseline="0" dirty="0" err="1"/>
                        <a:t>arcu</a:t>
                      </a:r>
                      <a:r>
                        <a:rPr lang="es-AR" sz="3200" baseline="0" dirty="0"/>
                        <a:t> </a:t>
                      </a:r>
                      <a:r>
                        <a:rPr lang="es-AR" sz="3200" baseline="0" dirty="0" err="1"/>
                        <a:t>eget</a:t>
                      </a:r>
                      <a:r>
                        <a:rPr lang="es-AR" sz="3200" baseline="0" dirty="0"/>
                        <a:t> </a:t>
                      </a:r>
                      <a:r>
                        <a:rPr lang="es-AR" sz="3200" baseline="0" dirty="0" err="1"/>
                        <a:t>tempus</a:t>
                      </a:r>
                      <a:r>
                        <a:rPr lang="es-AR" sz="3200" baseline="0" dirty="0"/>
                        <a:t> </a:t>
                      </a:r>
                      <a:r>
                        <a:rPr lang="es-AR" sz="3200" baseline="0" dirty="0" err="1"/>
                        <a:t>rhoncus</a:t>
                      </a:r>
                      <a:r>
                        <a:rPr lang="es-AR" sz="3200" baseline="0" dirty="0"/>
                        <a:t>, magna </a:t>
                      </a:r>
                      <a:r>
                        <a:rPr lang="es-AR" sz="3200" baseline="0" dirty="0" err="1"/>
                        <a:t>turpis</a:t>
                      </a:r>
                      <a:r>
                        <a:rPr lang="es-AR" sz="3200" baseline="0" dirty="0"/>
                        <a:t> </a:t>
                      </a:r>
                      <a:r>
                        <a:rPr lang="es-AR" sz="3200" baseline="0" dirty="0" err="1"/>
                        <a:t>sodales</a:t>
                      </a:r>
                      <a:r>
                        <a:rPr lang="es-AR" sz="3200" baseline="0" dirty="0"/>
                        <a:t> </a:t>
                      </a:r>
                      <a:r>
                        <a:rPr lang="es-AR" sz="3200" baseline="0" dirty="0" err="1"/>
                        <a:t>lectus</a:t>
                      </a:r>
                      <a:r>
                        <a:rPr lang="es-AR" sz="3200" baseline="0" dirty="0"/>
                        <a:t>, </a:t>
                      </a:r>
                      <a:r>
                        <a:rPr lang="es-AR" sz="3200" baseline="0" dirty="0" err="1"/>
                        <a:t>vel</a:t>
                      </a:r>
                      <a:r>
                        <a:rPr lang="es-AR" sz="3200" baseline="0" dirty="0"/>
                        <a:t> </a:t>
                      </a:r>
                      <a:r>
                        <a:rPr lang="es-AR" sz="3200" baseline="0" dirty="0" err="1"/>
                        <a:t>dictum</a:t>
                      </a:r>
                      <a:r>
                        <a:rPr lang="es-AR" sz="3200" baseline="0" dirty="0"/>
                        <a:t> </a:t>
                      </a:r>
                      <a:r>
                        <a:rPr lang="es-AR" sz="3200" baseline="0" dirty="0" err="1"/>
                        <a:t>sapien</a:t>
                      </a:r>
                      <a:r>
                        <a:rPr lang="es-AR" sz="3200" baseline="0" dirty="0"/>
                        <a:t> justo et dolor. </a:t>
                      </a:r>
                      <a:r>
                        <a:rPr lang="es-AR" sz="3200" baseline="0" dirty="0" err="1"/>
                        <a:t>Duis</a:t>
                      </a:r>
                      <a:r>
                        <a:rPr lang="es-AR" sz="3200" baseline="0" dirty="0"/>
                        <a:t> </a:t>
                      </a:r>
                      <a:r>
                        <a:rPr lang="es-AR" sz="3200" baseline="0" dirty="0" err="1"/>
                        <a:t>nec</a:t>
                      </a:r>
                      <a:r>
                        <a:rPr lang="es-AR" sz="3200" baseline="0" dirty="0"/>
                        <a:t> </a:t>
                      </a:r>
                      <a:r>
                        <a:rPr lang="es-AR" sz="3200" baseline="0" dirty="0" err="1"/>
                        <a:t>venenatis</a:t>
                      </a:r>
                      <a:r>
                        <a:rPr lang="es-AR" sz="3200" baseline="0" dirty="0"/>
                        <a:t> libero, et </a:t>
                      </a:r>
                      <a:r>
                        <a:rPr lang="es-AR" sz="3200" baseline="0" dirty="0" err="1"/>
                        <a:t>vulputate</a:t>
                      </a:r>
                      <a:r>
                        <a:rPr lang="es-AR" sz="3200" baseline="0" dirty="0"/>
                        <a:t> libero. </a:t>
                      </a:r>
                      <a:r>
                        <a:rPr lang="es-AR" sz="3200" baseline="0" dirty="0" err="1"/>
                        <a:t>Curabitur</a:t>
                      </a:r>
                      <a:r>
                        <a:rPr lang="es-AR" sz="3200" baseline="0" dirty="0"/>
                        <a:t> </a:t>
                      </a:r>
                      <a:r>
                        <a:rPr lang="es-AR" sz="3200" baseline="0" dirty="0" err="1"/>
                        <a:t>molestie</a:t>
                      </a:r>
                      <a:r>
                        <a:rPr lang="es-AR" sz="3200" baseline="0" dirty="0"/>
                        <a:t>, </a:t>
                      </a:r>
                      <a:r>
                        <a:rPr lang="es-AR" sz="3200" baseline="0" dirty="0" err="1"/>
                        <a:t>lectus</a:t>
                      </a:r>
                      <a:r>
                        <a:rPr lang="es-AR" sz="3200" baseline="0" dirty="0"/>
                        <a:t> ut </a:t>
                      </a:r>
                      <a:r>
                        <a:rPr lang="es-AR" sz="3200" baseline="0" dirty="0" err="1"/>
                        <a:t>pulvinar</a:t>
                      </a:r>
                      <a:r>
                        <a:rPr lang="es-AR" sz="3200" baseline="0" dirty="0"/>
                        <a:t> </a:t>
                      </a:r>
                      <a:r>
                        <a:rPr lang="es-AR" sz="3200" baseline="0" dirty="0" err="1"/>
                        <a:t>aliquam</a:t>
                      </a:r>
                      <a:r>
                        <a:rPr lang="es-AR" sz="3200" baseline="0" dirty="0"/>
                        <a:t>, ante </a:t>
                      </a:r>
                      <a:r>
                        <a:rPr lang="es-AR" sz="3200" baseline="0" dirty="0" err="1"/>
                        <a:t>lacus</a:t>
                      </a:r>
                      <a:r>
                        <a:rPr lang="es-AR" sz="3200" baseline="0" dirty="0"/>
                        <a:t> </a:t>
                      </a:r>
                      <a:r>
                        <a:rPr lang="es-AR" sz="3200" baseline="0" dirty="0" err="1"/>
                        <a:t>feugiat</a:t>
                      </a:r>
                      <a:r>
                        <a:rPr lang="es-AR" sz="3200" baseline="0" dirty="0"/>
                        <a:t> </a:t>
                      </a:r>
                      <a:r>
                        <a:rPr lang="es-AR" sz="3200" baseline="0" dirty="0" err="1"/>
                        <a:t>lorem</a:t>
                      </a:r>
                      <a:r>
                        <a:rPr lang="es-AR" sz="3200" baseline="0" dirty="0"/>
                        <a:t>, </a:t>
                      </a:r>
                      <a:r>
                        <a:rPr lang="es-AR" sz="3200" baseline="0" dirty="0" err="1"/>
                        <a:t>eget</a:t>
                      </a:r>
                      <a:r>
                        <a:rPr lang="es-AR" sz="3200" baseline="0" dirty="0"/>
                        <a:t> </a:t>
                      </a:r>
                      <a:r>
                        <a:rPr lang="es-AR" sz="3200" baseline="0" dirty="0" err="1"/>
                        <a:t>tempus</a:t>
                      </a:r>
                      <a:r>
                        <a:rPr lang="es-AR" sz="3200" baseline="0" dirty="0"/>
                        <a:t> </a:t>
                      </a:r>
                      <a:r>
                        <a:rPr lang="es-AR" sz="3200" baseline="0" dirty="0" err="1"/>
                        <a:t>mauris</a:t>
                      </a:r>
                      <a:r>
                        <a:rPr lang="es-AR" sz="3200" baseline="0" dirty="0"/>
                        <a:t> </a:t>
                      </a:r>
                      <a:r>
                        <a:rPr lang="es-AR" sz="3200" baseline="0" dirty="0" err="1"/>
                        <a:t>metus</a:t>
                      </a:r>
                      <a:r>
                        <a:rPr lang="es-AR" sz="3200" baseline="0" dirty="0"/>
                        <a:t> vitae </a:t>
                      </a:r>
                      <a:r>
                        <a:rPr lang="es-AR" sz="3200" baseline="0" dirty="0" err="1"/>
                        <a:t>sapien</a:t>
                      </a:r>
                      <a:r>
                        <a:rPr lang="es-AR" sz="3200" baseline="0" dirty="0"/>
                        <a:t>. </a:t>
                      </a:r>
                      <a:r>
                        <a:rPr lang="es-AR" sz="3200" baseline="0" dirty="0" err="1"/>
                        <a:t>Nullam</a:t>
                      </a:r>
                      <a:r>
                        <a:rPr lang="es-AR" sz="3200" baseline="0" dirty="0"/>
                        <a:t> </a:t>
                      </a:r>
                      <a:r>
                        <a:rPr lang="es-AR" sz="3200" baseline="0" dirty="0" err="1"/>
                        <a:t>placerat</a:t>
                      </a:r>
                      <a:r>
                        <a:rPr lang="es-AR" sz="3200" baseline="0" dirty="0"/>
                        <a:t> </a:t>
                      </a:r>
                      <a:r>
                        <a:rPr lang="es-AR" sz="3200" baseline="0" dirty="0" err="1"/>
                        <a:t>elementum</a:t>
                      </a:r>
                      <a:r>
                        <a:rPr lang="es-AR" sz="3200" baseline="0" dirty="0"/>
                        <a:t> urna, </a:t>
                      </a:r>
                      <a:r>
                        <a:rPr lang="es-AR" sz="3200" baseline="0" dirty="0" err="1"/>
                        <a:t>sit</a:t>
                      </a:r>
                      <a:r>
                        <a:rPr lang="es-AR" sz="3200" baseline="0" dirty="0"/>
                        <a:t> </a:t>
                      </a:r>
                      <a:r>
                        <a:rPr lang="es-AR" sz="3200" baseline="0" dirty="0" err="1"/>
                        <a:t>amet</a:t>
                      </a:r>
                      <a:r>
                        <a:rPr lang="es-AR" sz="3200" baseline="0" dirty="0"/>
                        <a:t> ultrices . </a:t>
                      </a:r>
                      <a:endParaRPr lang="es-AR" sz="3200" dirty="0"/>
                    </a:p>
                  </a:txBody>
                  <a:tcPr marL="324041" marR="324041" marT="288036" marB="288036" anchor="ctr">
                    <a:lnL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8" name="1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9723887"/>
              </p:ext>
            </p:extLst>
          </p:nvPr>
        </p:nvGraphicFramePr>
        <p:xfrm>
          <a:off x="22502721" y="41596012"/>
          <a:ext cx="9540000" cy="1124712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954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16000">
                <a:tc>
                  <a:txBody>
                    <a:bodyPr/>
                    <a:lstStyle/>
                    <a:p>
                      <a:pPr algn="ctr"/>
                      <a:r>
                        <a:rPr lang="es-ES" sz="3600" b="1" spc="900" baseline="0" dirty="0">
                          <a:solidFill>
                            <a:schemeClr val="bg1"/>
                          </a:solidFill>
                        </a:rPr>
                        <a:t>Figura 2. “Presentación Oral”</a:t>
                      </a:r>
                    </a:p>
                  </a:txBody>
                  <a:tcPr marL="324041" marR="324041" marT="288036" marB="288036" anchor="ctr"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0ED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pic>
        <p:nvPicPr>
          <p:cNvPr id="1034" name="Picture 10" descr="C:\Users\Ezequiel\Desktop\phd080713s.gif"/>
          <p:cNvPicPr>
            <a:picLocks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285"/>
          <a:stretch/>
        </p:blipFill>
        <p:spPr bwMode="auto">
          <a:xfrm>
            <a:off x="397665" y="34900205"/>
            <a:ext cx="12564000" cy="6588000"/>
          </a:xfrm>
          <a:prstGeom prst="rect">
            <a:avLst/>
          </a:prstGeom>
          <a:noFill/>
          <a:ln w="76200">
            <a:solidFill>
              <a:schemeClr val="bg1">
                <a:lumMod val="5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4" name="2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0644097"/>
              </p:ext>
            </p:extLst>
          </p:nvPr>
        </p:nvGraphicFramePr>
        <p:xfrm>
          <a:off x="360265" y="41596012"/>
          <a:ext cx="12636000" cy="1124712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1263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16000">
                <a:tc>
                  <a:txBody>
                    <a:bodyPr/>
                    <a:lstStyle/>
                    <a:p>
                      <a:pPr algn="ctr"/>
                      <a:r>
                        <a:rPr lang="es-ES" sz="3600" b="1" spc="900" baseline="0" dirty="0">
                          <a:solidFill>
                            <a:schemeClr val="bg1"/>
                          </a:solidFill>
                        </a:rPr>
                        <a:t>Figura 3. El Origen de las Ideas</a:t>
                      </a:r>
                    </a:p>
                  </a:txBody>
                  <a:tcPr marL="324041" marR="324041" marT="288036" marB="288036" anchor="ctr">
                    <a:lnL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620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20ED8">
                        <a:alpha val="69804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22 Rectángulo"/>
          <p:cNvSpPr/>
          <p:nvPr/>
        </p:nvSpPr>
        <p:spPr>
          <a:xfrm>
            <a:off x="-225" y="4176764"/>
            <a:ext cx="32404050" cy="64807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3EF910E-B61C-DBAE-A0CF-10D17E55C39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9126" y="93432"/>
            <a:ext cx="4682438" cy="3930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74992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448</Words>
  <Application>Microsoft Office PowerPoint</Application>
  <PresentationFormat>Personalizado</PresentationFormat>
  <Paragraphs>54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13" baseType="lpstr">
      <vt:lpstr>Arial</vt:lpstr>
      <vt:lpstr>Calibri</vt:lpstr>
      <vt:lpstr>Comic Sans MS</vt:lpstr>
      <vt:lpstr>Courier New</vt:lpstr>
      <vt:lpstr>Garamond</vt:lpstr>
      <vt:lpstr>Georgia</vt:lpstr>
      <vt:lpstr>Impact</vt:lpstr>
      <vt:lpstr>Lucida Bright</vt:lpstr>
      <vt:lpstr>Tahoma</vt:lpstr>
      <vt:lpstr>Times New Roman</vt:lpstr>
      <vt:lpstr>Verdana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Walter Capeletti (prof.)</cp:lastModifiedBy>
  <cp:revision>1</cp:revision>
  <dcterms:modified xsi:type="dcterms:W3CDTF">2022-08-12T15:25:18Z</dcterms:modified>
</cp:coreProperties>
</file>